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312" r:id="rId3"/>
    <p:sldId id="322" r:id="rId4"/>
    <p:sldId id="259" r:id="rId5"/>
    <p:sldId id="308" r:id="rId6"/>
    <p:sldId id="309" r:id="rId7"/>
    <p:sldId id="310" r:id="rId8"/>
    <p:sldId id="324" r:id="rId9"/>
    <p:sldId id="325" r:id="rId10"/>
    <p:sldId id="311" r:id="rId11"/>
    <p:sldId id="321" r:id="rId12"/>
    <p:sldId id="323" r:id="rId13"/>
    <p:sldId id="329" r:id="rId14"/>
    <p:sldId id="316" r:id="rId15"/>
    <p:sldId id="320" r:id="rId16"/>
    <p:sldId id="313" r:id="rId17"/>
    <p:sldId id="314" r:id="rId18"/>
    <p:sldId id="326" r:id="rId19"/>
    <p:sldId id="327" r:id="rId20"/>
    <p:sldId id="328" r:id="rId21"/>
    <p:sldId id="315" r:id="rId22"/>
    <p:sldId id="258" r:id="rId23"/>
    <p:sldId id="318" r:id="rId24"/>
    <p:sldId id="319" r:id="rId25"/>
    <p:sldId id="266" r:id="rId26"/>
    <p:sldId id="280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Segoe UI Semibold" panose="020B0702040204020203" pitchFamily="34" charset="0"/>
      <p:bold r:id="rId36"/>
      <p:boldItalic r:id="rId37"/>
    </p:embeddedFont>
    <p:embeddedFont>
      <p:font typeface="Bebas Neue" panose="020B0604020202020204" charset="0"/>
      <p:regular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1C6"/>
    <a:srgbClr val="4AB5EC"/>
    <a:srgbClr val="212831"/>
    <a:srgbClr val="97D848"/>
    <a:srgbClr val="FF956A"/>
    <a:srgbClr val="7A6FD4"/>
    <a:srgbClr val="68E43C"/>
    <a:srgbClr val="000000"/>
    <a:srgbClr val="3887E8"/>
    <a:srgbClr val="786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229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AFF8E2E-1BCA-794A-8584-A169EBC9D5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FDFBD21-8770-3F47-899D-3F093C319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60D9-EE13-214B-A57F-E76CAEF01036}" type="datetimeFigureOut">
              <a:rPr lang="ko-KR" altLang="en-US"/>
              <a:pPr/>
              <a:t>2023-12-04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82E9C07-9825-4B42-B327-1A7765D92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50D71E-FAEE-8B4D-8831-234911EA08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62E0-256B-EC47-8E47-91D2D3C899F5}" type="slidenum">
              <a:rPr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722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2312D-A130-0042-BB4A-53F177B32192}" type="datetimeFigureOut">
              <a:rPr lang="ko-KR" altLang="en-US"/>
              <a:pPr/>
              <a:t>2023-12-04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F9390-0B77-FE41-831F-D10441DA638F}" type="slidenum">
              <a:rPr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7121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F9390-0B77-FE41-831F-D10441DA638F}" type="slidenum">
              <a:rPr lang="en-US" altLang="ko-KR" smtClean="0"/>
              <a:pPr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0264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11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3821708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12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191713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13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197789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14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63877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15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3766209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16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7408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17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3206912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18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161518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19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3659203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21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97457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F9390-0B77-FE41-831F-D10441DA638F}" type="slidenum">
              <a:rPr lang="en-US" altLang="ko-Kore-KR" smtClean="0"/>
              <a:pPr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08702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altLang="ko-KR" smtClean="0"/>
              <a:pPr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49466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F9390-0B77-FE41-831F-D10441DA638F}" type="slidenum">
              <a:rPr lang="en-US" altLang="ko-Kore-KR" smtClean="0"/>
              <a:pPr/>
              <a:t>26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503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4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9393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5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413812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6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428789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7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273654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8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408529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9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369681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9390-0B77-FE41-831F-D10441DA638F}" type="slidenum">
              <a:rPr lang="en-US" smtClean="0"/>
              <a:pPr/>
              <a:t>10</a:t>
            </a:fld>
            <a:endParaRPr kumimoji="1" lang="en-US" altLang="ko-KR"/>
          </a:p>
        </p:txBody>
      </p:sp>
    </p:spTree>
    <p:extLst>
      <p:ext uri="{BB962C8B-B14F-4D97-AF65-F5344CB8AC3E}">
        <p14:creationId xmlns:p14="http://schemas.microsoft.com/office/powerpoint/2010/main" val="314770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3F05C776-29A1-40DF-9B2D-C2D185863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325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7">
            <a:extLst>
              <a:ext uri="{FF2B5EF4-FFF2-40B4-BE49-F238E27FC236}">
                <a16:creationId xmlns:a16="http://schemas.microsoft.com/office/drawing/2014/main" id="{F794BB81-CDF9-E84E-B2E6-CF089611E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55750"/>
            <a:ext cx="10883900" cy="3746500"/>
          </a:xfr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77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3164E267-4854-A149-A931-B2838DACDF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057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96408D4-16D8-C94B-858F-C140B04099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19400" y="2044700"/>
            <a:ext cx="2768600" cy="2768600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51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00A53407-7066-9840-ACF1-72883D9745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05600" cy="6858000"/>
          </a:xfrm>
          <a:custGeom>
            <a:avLst/>
            <a:gdLst>
              <a:gd name="connsiteX0" fmla="*/ 0 w 6705600"/>
              <a:gd name="connsiteY0" fmla="*/ 0 h 6858000"/>
              <a:gd name="connsiteX1" fmla="*/ 4648200 w 6705600"/>
              <a:gd name="connsiteY1" fmla="*/ 0 h 6858000"/>
              <a:gd name="connsiteX2" fmla="*/ 6705600 w 6705600"/>
              <a:gd name="connsiteY2" fmla="*/ 0 h 6858000"/>
              <a:gd name="connsiteX3" fmla="*/ 4648200 w 6705600"/>
              <a:gd name="connsiteY3" fmla="*/ 6858000 h 6858000"/>
              <a:gd name="connsiteX4" fmla="*/ 0 w 67056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600" h="6858000">
                <a:moveTo>
                  <a:pt x="0" y="0"/>
                </a:moveTo>
                <a:lnTo>
                  <a:pt x="4648200" y="0"/>
                </a:lnTo>
                <a:lnTo>
                  <a:pt x="6705600" y="0"/>
                </a:lnTo>
                <a:lnTo>
                  <a:pt x="4648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28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0A9DF599-AAB5-5C4D-BC5C-510F20C90D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30698" y="1371600"/>
            <a:ext cx="2724068" cy="4584700"/>
          </a:xfrm>
        </p:spPr>
        <p:txBody>
          <a:bodyPr/>
          <a:lstStyle/>
          <a:p>
            <a:endParaRPr kumimoji="1"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F50E7F25-F353-CA4A-8ABB-72BD311516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43774" y="1371600"/>
            <a:ext cx="2724068" cy="4584700"/>
          </a:xfrm>
        </p:spPr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2779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DEF2FD29-0F12-D144-B982-AB201AB143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8800" y="0"/>
            <a:ext cx="7823200" cy="6858000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01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06FB9A7-6775-204A-8508-E304F3BA7F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5000" y="0"/>
            <a:ext cx="3937000" cy="6858000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65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A05CD14-ED89-174A-B651-419E32E32C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8940799" cy="6857998"/>
          </a:xfrm>
          <a:custGeom>
            <a:avLst/>
            <a:gdLst>
              <a:gd name="connsiteX0" fmla="*/ 0 w 8940799"/>
              <a:gd name="connsiteY0" fmla="*/ 0 h 6857998"/>
              <a:gd name="connsiteX1" fmla="*/ 5511800 w 8940799"/>
              <a:gd name="connsiteY1" fmla="*/ 0 h 6857998"/>
              <a:gd name="connsiteX2" fmla="*/ 8940799 w 8940799"/>
              <a:gd name="connsiteY2" fmla="*/ 3429000 h 6857998"/>
              <a:gd name="connsiteX3" fmla="*/ 5511802 w 8940799"/>
              <a:gd name="connsiteY3" fmla="*/ 6857998 h 6857998"/>
              <a:gd name="connsiteX4" fmla="*/ 0 w 8940799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799" h="6857998">
                <a:moveTo>
                  <a:pt x="0" y="0"/>
                </a:moveTo>
                <a:lnTo>
                  <a:pt x="5511800" y="0"/>
                </a:lnTo>
                <a:lnTo>
                  <a:pt x="8940799" y="3429000"/>
                </a:lnTo>
                <a:lnTo>
                  <a:pt x="5511802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145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48AA663F-29C0-2D49-B8DC-F30DF05214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51076"/>
            <a:ext cx="12192000" cy="5555848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458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0060214D-012A-3744-A46B-934548B72C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6446" y="1675435"/>
            <a:ext cx="5382227" cy="4100332"/>
          </a:xfrm>
          <a:prstGeom prst="rect">
            <a:avLst/>
          </a:prstGeo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15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A81AE40-9C84-B048-8591-9835DCEFAD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315200" cy="685800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53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7">
            <a:extLst>
              <a:ext uri="{FF2B5EF4-FFF2-40B4-BE49-F238E27FC236}">
                <a16:creationId xmlns:a16="http://schemas.microsoft.com/office/drawing/2014/main" id="{A4B35A15-AB0A-0C49-8ED1-3EDFB33E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299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CBB99DF-C4C6-5D4A-8D8C-FE554F7B1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04841" cy="685800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43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521014F-9493-0849-8504-E4BE78B3C4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0343635" cy="5535400"/>
          </a:xfrm>
          <a:custGeom>
            <a:avLst/>
            <a:gdLst>
              <a:gd name="connsiteX0" fmla="*/ 0 w 10343635"/>
              <a:gd name="connsiteY0" fmla="*/ 0 h 5535400"/>
              <a:gd name="connsiteX1" fmla="*/ 10343635 w 10343635"/>
              <a:gd name="connsiteY1" fmla="*/ 0 h 5535400"/>
              <a:gd name="connsiteX2" fmla="*/ 10312525 w 10343635"/>
              <a:gd name="connsiteY2" fmla="*/ 134792 h 5535400"/>
              <a:gd name="connsiteX3" fmla="*/ 3339200 w 10343635"/>
              <a:gd name="connsiteY3" fmla="*/ 5535400 h 5535400"/>
              <a:gd name="connsiteX4" fmla="*/ 217702 w 10343635"/>
              <a:gd name="connsiteY4" fmla="*/ 4825402 h 5535400"/>
              <a:gd name="connsiteX5" fmla="*/ 0 w 10343635"/>
              <a:gd name="connsiteY5" fmla="*/ 4713902 h 55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635" h="5535400">
                <a:moveTo>
                  <a:pt x="0" y="0"/>
                </a:moveTo>
                <a:lnTo>
                  <a:pt x="10343635" y="0"/>
                </a:lnTo>
                <a:lnTo>
                  <a:pt x="10312525" y="134792"/>
                </a:lnTo>
                <a:cubicBezTo>
                  <a:pt x="9513459" y="3240510"/>
                  <a:pt x="6694330" y="5535400"/>
                  <a:pt x="3339200" y="5535400"/>
                </a:cubicBezTo>
                <a:cubicBezTo>
                  <a:pt x="2220824" y="5535400"/>
                  <a:pt x="1162003" y="5280412"/>
                  <a:pt x="217702" y="4825402"/>
                </a:cubicBezTo>
                <a:lnTo>
                  <a:pt x="0" y="47139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463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F99A3D19-EDC1-0C47-BD91-E5EA9545A6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87615"/>
            <a:ext cx="12192000" cy="467038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3337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162C7A45-3CAD-8146-A0E5-E8442CAE0E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3977" y="1200680"/>
            <a:ext cx="5456533" cy="281573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883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2BC1386-12E8-0343-B0D1-B30A18D6FC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38978" y="1109330"/>
            <a:ext cx="9041049" cy="5748670"/>
          </a:xfrm>
          <a:custGeom>
            <a:avLst/>
            <a:gdLst>
              <a:gd name="connsiteX0" fmla="*/ 7053657 w 9041049"/>
              <a:gd name="connsiteY0" fmla="*/ 0 h 5748670"/>
              <a:gd name="connsiteX1" fmla="*/ 8853049 w 9041049"/>
              <a:gd name="connsiteY1" fmla="*/ 226675 h 5748670"/>
              <a:gd name="connsiteX2" fmla="*/ 9041049 w 9041049"/>
              <a:gd name="connsiteY2" fmla="*/ 280061 h 5748670"/>
              <a:gd name="connsiteX3" fmla="*/ 9041049 w 9041049"/>
              <a:gd name="connsiteY3" fmla="*/ 5748670 h 5748670"/>
              <a:gd name="connsiteX4" fmla="*/ 0 w 9041049"/>
              <a:gd name="connsiteY4" fmla="*/ 5748670 h 5748670"/>
              <a:gd name="connsiteX5" fmla="*/ 80332 w 9041049"/>
              <a:gd name="connsiteY5" fmla="*/ 5400608 h 5748670"/>
              <a:gd name="connsiteX6" fmla="*/ 7053657 w 9041049"/>
              <a:gd name="connsiteY6" fmla="*/ 0 h 57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1049" h="5748670">
                <a:moveTo>
                  <a:pt x="7053657" y="0"/>
                </a:moveTo>
                <a:cubicBezTo>
                  <a:pt x="7674977" y="0"/>
                  <a:pt x="8277916" y="78700"/>
                  <a:pt x="8853049" y="226675"/>
                </a:cubicBezTo>
                <a:lnTo>
                  <a:pt x="9041049" y="280061"/>
                </a:lnTo>
                <a:lnTo>
                  <a:pt x="9041049" y="5748670"/>
                </a:lnTo>
                <a:lnTo>
                  <a:pt x="0" y="5748670"/>
                </a:lnTo>
                <a:lnTo>
                  <a:pt x="80332" y="5400608"/>
                </a:lnTo>
                <a:cubicBezTo>
                  <a:pt x="879398" y="2294891"/>
                  <a:pt x="3698528" y="0"/>
                  <a:pt x="70536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36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3F05C776-29A1-40DF-9B2D-C2D185863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995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539297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INSERT YOUR TITLE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EA5-0EA0-4748-B918-96FF4594033F}" type="datetimeFigureOut">
              <a:rPr lang="ko-KR" altLang="en-US" smtClean="0"/>
              <a:pPr/>
              <a:t>2023-12-04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B65A-3EA8-B143-8EF8-039F2099A48A}" type="slidenum">
              <a:rPr lang="en-US" altLang="ko-KR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1551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965200" y="1"/>
            <a:ext cx="6451600" cy="2404156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INSERT YOUR TITLE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EA5-0EA0-4748-B918-96FF4594033F}" type="datetimeFigureOut">
              <a:rPr lang="ko-KR" altLang="en-US" smtClean="0"/>
              <a:pPr/>
              <a:t>2023-12-04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B65A-3EA8-B143-8EF8-039F2099A48A}" type="slidenum">
              <a:rPr lang="en-US" altLang="ko-KR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1147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620000" y="1352098"/>
            <a:ext cx="4542971" cy="2116817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INSERT YOUR TITLE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EA5-0EA0-4748-B918-96FF4594033F}" type="datetimeFigureOut">
              <a:rPr lang="ko-KR" altLang="en-US" smtClean="0"/>
              <a:pPr/>
              <a:t>2023-12-04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B65A-3EA8-B143-8EF8-039F2099A48A}" type="slidenum">
              <a:rPr lang="en-US" altLang="ko-KR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12143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8200" y="1352098"/>
            <a:ext cx="4542971" cy="2116817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INSERT YOUR TITLE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EA5-0EA0-4748-B918-96FF4594033F}" type="datetimeFigureOut">
              <a:rPr lang="ko-KR" altLang="en-US" smtClean="0"/>
              <a:pPr/>
              <a:t>2023-12-04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B65A-3EA8-B143-8EF8-039F2099A48A}" type="slidenum">
              <a:rPr lang="en-US" altLang="ko-KR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344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E5EA9A8F-7E1D-4A4F-862B-1A67B940E3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0616" y="892794"/>
            <a:ext cx="3887977" cy="5072414"/>
          </a:xfrm>
          <a:custGeom>
            <a:avLst/>
            <a:gdLst>
              <a:gd name="connsiteX0" fmla="*/ 0 w 3887977"/>
              <a:gd name="connsiteY0" fmla="*/ 0 h 5072414"/>
              <a:gd name="connsiteX1" fmla="*/ 3887977 w 3887977"/>
              <a:gd name="connsiteY1" fmla="*/ 2536207 h 5072414"/>
              <a:gd name="connsiteX2" fmla="*/ 0 w 3887977"/>
              <a:gd name="connsiteY2" fmla="*/ 5072414 h 507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977" h="5072414">
                <a:moveTo>
                  <a:pt x="0" y="0"/>
                </a:moveTo>
                <a:lnTo>
                  <a:pt x="3887977" y="2536207"/>
                </a:lnTo>
                <a:lnTo>
                  <a:pt x="0" y="50724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32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3BF5F64-2579-FD4C-BC03-2E833313E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88628" y="782423"/>
            <a:ext cx="4692063" cy="5293156"/>
          </a:xfrm>
          <a:custGeom>
            <a:avLst/>
            <a:gdLst>
              <a:gd name="connsiteX0" fmla="*/ 2346031 w 4692063"/>
              <a:gd name="connsiteY0" fmla="*/ 0 h 5293156"/>
              <a:gd name="connsiteX1" fmla="*/ 4692063 w 4692063"/>
              <a:gd name="connsiteY1" fmla="*/ 1173016 h 5293156"/>
              <a:gd name="connsiteX2" fmla="*/ 4692063 w 4692063"/>
              <a:gd name="connsiteY2" fmla="*/ 4120140 h 5293156"/>
              <a:gd name="connsiteX3" fmla="*/ 2346031 w 4692063"/>
              <a:gd name="connsiteY3" fmla="*/ 5293156 h 5293156"/>
              <a:gd name="connsiteX4" fmla="*/ 0 w 4692063"/>
              <a:gd name="connsiteY4" fmla="*/ 4120140 h 5293156"/>
              <a:gd name="connsiteX5" fmla="*/ 0 w 4692063"/>
              <a:gd name="connsiteY5" fmla="*/ 1173016 h 529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2063" h="5293156">
                <a:moveTo>
                  <a:pt x="2346031" y="0"/>
                </a:moveTo>
                <a:lnTo>
                  <a:pt x="4692063" y="1173016"/>
                </a:lnTo>
                <a:lnTo>
                  <a:pt x="4692063" y="4120140"/>
                </a:lnTo>
                <a:lnTo>
                  <a:pt x="2346031" y="5293156"/>
                </a:lnTo>
                <a:lnTo>
                  <a:pt x="0" y="4120140"/>
                </a:lnTo>
                <a:lnTo>
                  <a:pt x="0" y="1173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34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9E423C1E-BE1E-134D-B4C2-000DA6EE6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100" y="1283867"/>
            <a:ext cx="3803064" cy="4290269"/>
          </a:xfrm>
          <a:custGeom>
            <a:avLst/>
            <a:gdLst>
              <a:gd name="connsiteX0" fmla="*/ 1901532 w 3803064"/>
              <a:gd name="connsiteY0" fmla="*/ 0 h 4290269"/>
              <a:gd name="connsiteX1" fmla="*/ 3803064 w 3803064"/>
              <a:gd name="connsiteY1" fmla="*/ 950767 h 4290269"/>
              <a:gd name="connsiteX2" fmla="*/ 3803064 w 3803064"/>
              <a:gd name="connsiteY2" fmla="*/ 3339503 h 4290269"/>
              <a:gd name="connsiteX3" fmla="*/ 1901532 w 3803064"/>
              <a:gd name="connsiteY3" fmla="*/ 4290269 h 4290269"/>
              <a:gd name="connsiteX4" fmla="*/ 0 w 3803064"/>
              <a:gd name="connsiteY4" fmla="*/ 3339503 h 4290269"/>
              <a:gd name="connsiteX5" fmla="*/ 0 w 3803064"/>
              <a:gd name="connsiteY5" fmla="*/ 950767 h 42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3064" h="4290269">
                <a:moveTo>
                  <a:pt x="1901532" y="0"/>
                </a:moveTo>
                <a:lnTo>
                  <a:pt x="3803064" y="950767"/>
                </a:lnTo>
                <a:lnTo>
                  <a:pt x="3803064" y="3339503"/>
                </a:lnTo>
                <a:lnTo>
                  <a:pt x="1901532" y="4290269"/>
                </a:lnTo>
                <a:lnTo>
                  <a:pt x="0" y="3339503"/>
                </a:lnTo>
                <a:lnTo>
                  <a:pt x="0" y="950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078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5680A01-8DEA-294B-AF94-8AC26AB99B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9500" y="1638300"/>
            <a:ext cx="2413000" cy="2413000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62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AFB48DB-015E-5E49-BCDB-F85A042AE8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128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A2AC51-5B09-4A09-AD7A-F616187527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"/>
            <a:ext cx="12192001" cy="6858001"/>
          </a:xfrm>
        </p:spPr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744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23C1261-AD43-8A49-A955-7679732F1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12192000 w 12192000"/>
              <a:gd name="connsiteY1" fmla="*/ 685800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15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36EC25-A09C-3A40-B8D0-697F31FD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A27AC4-FC8A-204F-A5D7-9FCA5FABB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969E98-71D0-554C-9333-B80E0179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CEA5-0EA0-4748-B918-96FF4594033F}" type="datetimeFigureOut">
              <a:rPr lang="ko-KR" altLang="en-US"/>
              <a:pPr/>
              <a:t>2023-12-04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76313A-C4B1-B74C-8FF7-654234406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BE2B7C-81F0-A943-A190-99C2B12DD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B65A-3EA8-B143-8EF8-039F2099A48A}" type="slidenum">
              <a:rPr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5329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  <p:sldLayoutId id="2147483654" r:id="rId4"/>
    <p:sldLayoutId id="2147483660" r:id="rId5"/>
    <p:sldLayoutId id="2147483661" r:id="rId6"/>
    <p:sldLayoutId id="2147483667" r:id="rId7"/>
    <p:sldLayoutId id="2147483653" r:id="rId8"/>
    <p:sldLayoutId id="2147483685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4" r:id="rId18"/>
    <p:sldLayoutId id="2147483683" r:id="rId19"/>
    <p:sldLayoutId id="2147483679" r:id="rId20"/>
    <p:sldLayoutId id="2147483682" r:id="rId21"/>
    <p:sldLayoutId id="2147483681" r:id="rId22"/>
    <p:sldLayoutId id="2147483680" r:id="rId23"/>
    <p:sldLayoutId id="2147483678" r:id="rId24"/>
    <p:sldLayoutId id="2147483686" r:id="rId25"/>
    <p:sldLayoutId id="2147483687" r:id="rId26"/>
    <p:sldLayoutId id="2147483691" r:id="rId27"/>
    <p:sldLayoutId id="2147483689" r:id="rId28"/>
    <p:sldLayoutId id="2147483690" r:id="rId2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dot.org/projects/NEVI%20Formula-Program.asp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overnor.sc.gov/sites/governor/files/Documents/Executive-Orders/2022-10-12%20FILED%20Executive%20Order%20No.%202022-31%20-%20Establishing%20Electric%20Vehicle%20Initiatives%20%26%20Interagency%20Working%20Group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3" r="4762" b="579"/>
          <a:stretch/>
        </p:blipFill>
        <p:spPr/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D848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25258-39C8-9440-80AB-013DBD8A3F9B}"/>
              </a:ext>
            </a:extLst>
          </p:cNvPr>
          <p:cNvSpPr txBox="1"/>
          <p:nvPr/>
        </p:nvSpPr>
        <p:spPr>
          <a:xfrm>
            <a:off x="647700" y="817165"/>
            <a:ext cx="1067752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8000" dirty="0" smtClean="0">
                <a:solidFill>
                  <a:schemeClr val="tx2"/>
                </a:solidFill>
                <a:latin typeface="+mj-lt"/>
              </a:rPr>
              <a:t>Interagency EV Working Group</a:t>
            </a:r>
            <a:endParaRPr kumimoji="1" lang="ko-Kore-KR" altLang="en-US" sz="8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47700" y="1851943"/>
            <a:ext cx="50642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ko-Kore-KR" sz="8000" dirty="0" smtClean="0">
                <a:solidFill>
                  <a:schemeClr val="bg1"/>
                </a:solidFill>
                <a:latin typeface="Bebas Neue"/>
              </a:rPr>
              <a:t>Year in Review</a:t>
            </a:r>
            <a:endParaRPr kumimoji="1" lang="ko-Kore-KR" altLang="en-US" sz="8000" dirty="0">
              <a:solidFill>
                <a:schemeClr val="bg1"/>
              </a:solidFill>
            </a:endParaRPr>
          </a:p>
        </p:txBody>
      </p:sp>
      <p:grpSp>
        <p:nvGrpSpPr>
          <p:cNvPr id="32" name="그룹 1"/>
          <p:cNvGrpSpPr/>
          <p:nvPr/>
        </p:nvGrpSpPr>
        <p:grpSpPr>
          <a:xfrm flipH="1">
            <a:off x="0" y="3808072"/>
            <a:ext cx="12192000" cy="3049928"/>
            <a:chOff x="0" y="3808072"/>
            <a:chExt cx="12192000" cy="3049928"/>
          </a:xfrm>
        </p:grpSpPr>
        <p:sp>
          <p:nvSpPr>
            <p:cNvPr id="33" name="직각 삼각형[R] 11">
              <a:extLst>
                <a:ext uri="{FF2B5EF4-FFF2-40B4-BE49-F238E27FC236}">
                  <a16:creationId xmlns:a16="http://schemas.microsoft.com/office/drawing/2014/main" id="{E45943EF-2B17-4946-A047-93D579CBDED2}"/>
                </a:ext>
              </a:extLst>
            </p:cNvPr>
            <p:cNvSpPr/>
            <p:nvPr/>
          </p:nvSpPr>
          <p:spPr>
            <a:xfrm>
              <a:off x="0" y="3808072"/>
              <a:ext cx="12192000" cy="304992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sp>
          <p:nvSpPr>
            <p:cNvPr id="34" name="직각 삼각형[R] 4">
              <a:extLst>
                <a:ext uri="{FF2B5EF4-FFF2-40B4-BE49-F238E27FC236}">
                  <a16:creationId xmlns:a16="http://schemas.microsoft.com/office/drawing/2014/main" id="{14E6BAA5-33DD-EC44-8D57-8D385984EDE2}"/>
                </a:ext>
              </a:extLst>
            </p:cNvPr>
            <p:cNvSpPr/>
            <p:nvPr/>
          </p:nvSpPr>
          <p:spPr>
            <a:xfrm>
              <a:off x="0" y="4180344"/>
              <a:ext cx="12192000" cy="267765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4F88682-6E37-234E-BF16-99537485F87D}"/>
              </a:ext>
            </a:extLst>
          </p:cNvPr>
          <p:cNvSpPr txBox="1"/>
          <p:nvPr/>
        </p:nvSpPr>
        <p:spPr>
          <a:xfrm>
            <a:off x="7543800" y="5633944"/>
            <a:ext cx="37814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1, 2023</a:t>
            </a:r>
            <a:endParaRPr kumimoji="1" lang="ko-Kore-KR" alt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02.5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Industry Association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248727" y="2977256"/>
            <a:ext cx="7336381" cy="3726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associations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vital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 in South Carolina's journey toward embracing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sustainable  EV transportation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represent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wide range of sectors and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interests contribute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the state's efforts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infrastructure development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policy advocacy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 latinLnBrk="0"/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Convenience &amp; Petroleum Marketers Association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Lodging &amp; Restaurant Association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Trucking Association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Council on Competitiveness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Manufacturers Association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Automotive Council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Conservation Voters of South Carolina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Sustain SC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3064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02.5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Industry Association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272145" y="1828800"/>
            <a:ext cx="9312962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Charger Placement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lace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charging stations strategically along major highways and at halfway points between major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cities to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coverage of major arteries in South Carolina.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Future-Proofing with NACS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Plug and/or Standardized Plug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NACS plug is advised to be added to charging station deployments to accommodate the majority of mainstream EV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manufacturers as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advances.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Support for Energy Providers and Equipment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energy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providers can support the demand in the area and that charging equipment maintenance is accounted for, highlighting the need for fast charging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capabilities.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Leveraging Private Funding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an interest in seeing how private entities like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leverage private funding for electrification, suggesting a collaborative approach between public initiatives and private investments.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02.5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Industry Association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272145" y="1828800"/>
            <a:ext cx="9312962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Accessibility and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Equity</a:t>
            </a: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Accessibility to low-income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neighborhoods and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users with disabilities to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creating barriers that could result in exclusion from the benefits of EV infrastructure.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Funding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 access to funding to assist with implementation of EV chargers.</a:t>
            </a: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Solar/Battery Assistance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Explore feasibility of utilizing solar and/or battery storage to supplement the grid.</a:t>
            </a:r>
          </a:p>
          <a:p>
            <a:pPr algn="r" latinLnBrk="0"/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Large Wheel-Base Vehicles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not the target for NEVI, consider features that will support occasional usage.</a:t>
            </a: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Evaluate Routes Other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han the Interstates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 to include non-interstate locations, such as evacuation corridors, disadvantaged neighborhoods, or tourist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destinations.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02.5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Industry Association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272145" y="1828800"/>
            <a:ext cx="9312962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Branding</a:t>
            </a: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Consistent signage and pavement markings</a:t>
            </a:r>
          </a:p>
          <a:p>
            <a:pPr algn="r" latinLnBrk="0"/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Coordination with Local Entities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Listen intently and clearly communicate the goals, objectives.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Charging Costs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Price fluctuations and peak demand charges.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Grid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the grid can support these improvements. Implement strategies to offset demand on the grid in coordination with electric utility providers.</a:t>
            </a: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02.6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Academia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398202" y="2977256"/>
            <a:ext cx="7186905" cy="3559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Academic institutions in South Carolina have played a pivotal role in advancing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and supporting the growth of the EV industry. Their contributions span education, research, and workforce development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EVWG met with:</a:t>
            </a:r>
            <a:b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Technical College System</a:t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Clemson University</a:t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Trident Technical College</a:t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University of South Carolina – Department of Chemical Engineering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3202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02.6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Academia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571989" y="1828800"/>
            <a:ext cx="9013118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Technical College System</a:t>
            </a: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colleges are actively training and preparing students for careers in the EV industry, ensuring a skilled workforce to meet the growing demand for EV-related jobs.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Clemson University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Clemson University's CU-ICAR serves as a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leading center for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research and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resources, contributing to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advancement of EV technology and infrastructure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Trident Technical College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Trident Technical College's REVVED program and initiatives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 and training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opportunities that support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development of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education.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University of South Carolina – Department of Chemical Engineering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University of South Carolina is at the forefront of EV battery research, contributing to the development of more efficient and affordable EVs through cutting-edge research in battery technology.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02.7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Equity Considerations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398202" y="2977256"/>
            <a:ext cx="7186905" cy="3386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Equity considerations play a crucial role in South Carolina's approach to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adoption.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Interagency Working Group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committed to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aligning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the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Justice40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initiative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recognizing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importance of EV charging infrastructure along major transportation corridors to improve the lives of disadvantaged groups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increasing transportation options and promoting job growth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23842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02.8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Labor and Workforce Considerations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398202" y="2977256"/>
            <a:ext cx="7186905" cy="3098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Ensuring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safe installation and maintenance of EV chargers by a qualified and diverse workforce is a priority. The Interagency Working Group, with its diverse membership, is actively engaged in discussions regarding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labor and workforce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issues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 Carolina's technical college system, including programs like </a:t>
            </a:r>
            <a:r>
              <a:rPr kumimoji="1" lang="en-US" altLang="en-US" dirty="0" err="1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readySC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Apprenticeship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Carolina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stands as a valuable resource for building a competitive and diverse workforce to support the growth of EV infrastructure in the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state. Utilize and build upon the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Department of Employment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and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Workforce’s Report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Evaluation and Analysis of the Electric Vehicle Workforce in South Carolina </a:t>
            </a: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280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02.8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Labor and Workforce Considerations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571989" y="1828800"/>
            <a:ext cx="9013118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Rapid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Growth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EV ecosystem is expanding rapidly, which necessitates a parallel growth in the workforce to support industries such as vehicle and battery manufacturing, charging infrastructure, and auto repair/maintenance.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Demand Outpacing Supply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a noted discrepancy between the demand and supply of the workforce in key occupations within the EV ecosystem, which is expected to widen as the industry grows.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Diverse Workforce Strategies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Strategies to build the EV workforce should target multiple populations, including efforts to reduce barriers to labor participation, highlighting the need for inclusivity in workforce development​.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02.8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Labor and Workforce Considerations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571989" y="1828800"/>
            <a:ext cx="9013118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Workforce Development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Recommendations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awareness of EV occupations to attract more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 •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 clear and comprehensive career pathways and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  •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Promote work-based learning opportunities for hands-on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  •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 reentry programs for reintegrating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ex-offenders  •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 in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upskill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programs and support services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(transportation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child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care)  •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Regional Coordination Goals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 a core competency inventory for EV-related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occupations  •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 a consistent narrative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jobs  •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 and harmonize policies across states to facilitate resource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 •</a:t>
            </a:r>
          </a:p>
        </p:txBody>
      </p:sp>
    </p:spTree>
    <p:extLst>
      <p:ext uri="{BB962C8B-B14F-4D97-AF65-F5344CB8AC3E}">
        <p14:creationId xmlns:p14="http://schemas.microsoft.com/office/powerpoint/2010/main" val="3891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도로, 실외, 자동차, 전자기기이(가) 표시된 사진&#10;&#10;자동 생성된 설명">
            <a:extLst>
              <a:ext uri="{FF2B5EF4-FFF2-40B4-BE49-F238E27FC236}">
                <a16:creationId xmlns:a16="http://schemas.microsoft.com/office/drawing/2014/main" id="{F98AF937-1284-D243-B17F-F74B0537E7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839" t="12157" r="142"/>
          <a:stretch/>
        </p:blipFill>
        <p:spPr>
          <a:xfrm>
            <a:off x="0" y="0"/>
            <a:ext cx="4562764" cy="6858000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DF0A9B4-70C0-244B-861C-829CBF89C5BB}"/>
              </a:ext>
            </a:extLst>
          </p:cNvPr>
          <p:cNvSpPr/>
          <p:nvPr/>
        </p:nvSpPr>
        <p:spPr>
          <a:xfrm>
            <a:off x="5403273" y="0"/>
            <a:ext cx="678872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67C6F-5C7D-D94E-8D6A-6D5527F5B35E}"/>
              </a:ext>
            </a:extLst>
          </p:cNvPr>
          <p:cNvSpPr txBox="1"/>
          <p:nvPr/>
        </p:nvSpPr>
        <p:spPr>
          <a:xfrm>
            <a:off x="7980456" y="12352"/>
            <a:ext cx="33366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5400" dirty="0" smtClean="0">
                <a:solidFill>
                  <a:schemeClr val="bg1"/>
                </a:solidFill>
                <a:latin typeface="+mj-lt"/>
              </a:rPr>
              <a:t>Agenda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5837214" y="737291"/>
            <a:ext cx="57449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Year in Review - Overview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5846617" y="1139032"/>
            <a:ext cx="573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Key Takeaways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7561" y="1513065"/>
            <a:ext cx="46436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02.1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State Agency Coordination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3141" y="1891715"/>
            <a:ext cx="46521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 smtClean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02.2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Public Engagement - Stakeholders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3142" y="2270365"/>
            <a:ext cx="46565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02.3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Contracting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3141" y="2649015"/>
            <a:ext cx="46647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02.4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Electric Utility Providers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7561" y="3027665"/>
            <a:ext cx="46479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02.5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Industry Association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5846617" y="5156442"/>
            <a:ext cx="573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Consultant assistance with the NEVI Formula Plan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5838432" y="6361664"/>
            <a:ext cx="57342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 smtClean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06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Conclusion &amp; Q/A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5838430" y="5959924"/>
            <a:ext cx="573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 smtClean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Moving Forward into 2024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7561" y="3406315"/>
            <a:ext cx="46561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02.6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Academia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7561" y="3784965"/>
            <a:ext cx="46519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02.7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Equity Considerations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7561" y="4163615"/>
            <a:ext cx="46480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02.8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Labor and Workforce Considerations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6203141" y="4542266"/>
            <a:ext cx="46480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02.9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Cybersecurity &amp; Communications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0E4238-B703-F243-9F0A-62061C7DFFBE}"/>
              </a:ext>
            </a:extLst>
          </p:cNvPr>
          <p:cNvSpPr txBox="1"/>
          <p:nvPr/>
        </p:nvSpPr>
        <p:spPr>
          <a:xfrm>
            <a:off x="5846617" y="5558183"/>
            <a:ext cx="5734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b="1" dirty="0">
                <a:solidFill>
                  <a:srgbClr val="2128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r>
              <a:rPr kumimoji="1" lang="en-US" altLang="ko-Kore-KR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Recap of Plan Vision and Goals</a:t>
            </a:r>
            <a:endParaRPr kumimoji="1" lang="ko-Kore-KR" altLang="en-US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직사각형 16">
            <a:extLst>
              <a:ext uri="{FF2B5EF4-FFF2-40B4-BE49-F238E27FC236}">
                <a16:creationId xmlns:a16="http://schemas.microsoft.com/office/drawing/2014/main" id="{1EFFF8B4-4074-FE46-9CB3-D194EA2BEB33}"/>
              </a:ext>
            </a:extLst>
          </p:cNvPr>
          <p:cNvSpPr/>
          <p:nvPr/>
        </p:nvSpPr>
        <p:spPr>
          <a:xfrm>
            <a:off x="12116083" y="-12700"/>
            <a:ext cx="85442" cy="6870700"/>
          </a:xfrm>
          <a:prstGeom prst="rect">
            <a:avLst/>
          </a:prstGeom>
          <a:solidFill>
            <a:srgbClr val="21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324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닫기, 앉아있는, 보기, 테이블이(가) 표시된 사진&#10;&#10;자동 생성된 설명">
            <a:extLst>
              <a:ext uri="{FF2B5EF4-FFF2-40B4-BE49-F238E27FC236}">
                <a16:creationId xmlns:a16="http://schemas.microsoft.com/office/drawing/2014/main" id="{CC8DD7C5-8C61-D747-8207-31BC3AACDB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2779" r="8137"/>
          <a:stretch/>
        </p:blipFill>
        <p:spPr>
          <a:xfrm>
            <a:off x="9190182" y="0"/>
            <a:ext cx="3001818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BFCF7-E9CF-5B40-87F3-F51A707F1E7B}"/>
              </a:ext>
            </a:extLst>
          </p:cNvPr>
          <p:cNvSpPr txBox="1"/>
          <p:nvPr/>
        </p:nvSpPr>
        <p:spPr>
          <a:xfrm>
            <a:off x="369654" y="16249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By the numbers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A0F95-0E67-3D42-8B91-DB3704D49472}"/>
              </a:ext>
            </a:extLst>
          </p:cNvPr>
          <p:cNvSpPr txBox="1"/>
          <p:nvPr/>
        </p:nvSpPr>
        <p:spPr>
          <a:xfrm>
            <a:off x="369653" y="2614534"/>
            <a:ext cx="285383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11500" dirty="0" smtClean="0">
                <a:solidFill>
                  <a:schemeClr val="accent1"/>
                </a:solidFill>
                <a:latin typeface="+mj-lt"/>
              </a:rPr>
              <a:t>2,693</a:t>
            </a:r>
            <a:endParaRPr kumimoji="1" lang="ko-Kore-KR" altLang="en-US" sz="115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369654" y="467221"/>
            <a:ext cx="112432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370032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02.8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Labor and Workforce Considerations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32" y="4137893"/>
            <a:ext cx="285345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kumimoji="1" lang="en-US" sz="11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Total Supply Gap between educational programs and job market demands</a:t>
            </a:r>
            <a:endParaRPr kumimoji="1"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22" y="2556911"/>
            <a:ext cx="28626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kumimoji="1" lang="en-US" sz="2000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SUPPLY GAP</a:t>
            </a:r>
            <a:endParaRPr kumimoji="1" lang="en-US" sz="2000" b="1" dirty="0">
              <a:solidFill>
                <a:srgbClr val="4AB5E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6A0F95-0E67-3D42-8B91-DB3704D49472}"/>
              </a:ext>
            </a:extLst>
          </p:cNvPr>
          <p:cNvSpPr txBox="1"/>
          <p:nvPr/>
        </p:nvSpPr>
        <p:spPr>
          <a:xfrm>
            <a:off x="4087292" y="2617813"/>
            <a:ext cx="1981002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11500" dirty="0" smtClean="0">
                <a:solidFill>
                  <a:schemeClr val="accent1"/>
                </a:solidFill>
                <a:latin typeface="+mj-lt"/>
              </a:rPr>
              <a:t>473</a:t>
            </a:r>
            <a:endParaRPr kumimoji="1" lang="ko-Kore-KR" altLang="en-US" sz="115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7670" y="4141172"/>
            <a:ext cx="184207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kumimoji="1" lang="en-US" sz="11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Supply Gap for Industrial Engineers</a:t>
            </a:r>
            <a:endParaRPr kumimoji="1"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898" y="2560190"/>
            <a:ext cx="38929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kumimoji="1" lang="en-US" sz="2000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WORKFORCE SHORTAGES</a:t>
            </a:r>
            <a:endParaRPr kumimoji="1" lang="en-US" sz="2000" b="1" dirty="0">
              <a:solidFill>
                <a:srgbClr val="4AB5E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6A0F95-0E67-3D42-8B91-DB3704D49472}"/>
              </a:ext>
            </a:extLst>
          </p:cNvPr>
          <p:cNvSpPr txBox="1"/>
          <p:nvPr/>
        </p:nvSpPr>
        <p:spPr>
          <a:xfrm>
            <a:off x="6303815" y="2617813"/>
            <a:ext cx="1981002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11500" dirty="0" smtClean="0">
                <a:solidFill>
                  <a:schemeClr val="accent1"/>
                </a:solidFill>
                <a:latin typeface="+mj-lt"/>
              </a:rPr>
              <a:t>839</a:t>
            </a:r>
            <a:endParaRPr kumimoji="1" lang="ko-Kore-KR" altLang="en-US" sz="115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4193" y="4141172"/>
            <a:ext cx="184207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kumimoji="1" lang="en-US" sz="11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Supply Gap for Software Developers</a:t>
            </a:r>
            <a:endParaRPr kumimoji="1"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91" y="6275491"/>
            <a:ext cx="428135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kumimoji="1" lang="en-US" sz="11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</a:t>
            </a:r>
          </a:p>
          <a:p>
            <a:pPr algn="just" latinLnBrk="0"/>
            <a:r>
              <a:rPr kumimoji="1" lang="en-US" sz="11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 Department of Employment and Workforce</a:t>
            </a:r>
            <a:endParaRPr kumimoji="1"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02.9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Cybersecurity &amp; Communications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398202" y="2977256"/>
            <a:ext cx="7186905" cy="34604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address cybersecurity concerns, the Interagency Working Group recognizes the importance of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contract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specifications for robust cybersecurity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provisions to be incorporated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into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charging stations. T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for access to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broadband capabilities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recognized as a fundamental requirement to support not only EV charging infrastructure but also to enable secure data communication and analytics. Protecting against cyber threats is essential for safeguarding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payment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system hosts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energy providers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customers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29633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3" descr="자동차, 건물, 주차, 파란색이(가) 표시된 사진&#10;&#10;자동 생성된 설명">
            <a:extLst>
              <a:ext uri="{FF2B5EF4-FFF2-40B4-BE49-F238E27FC236}">
                <a16:creationId xmlns:a16="http://schemas.microsoft.com/office/drawing/2014/main" id="{1731E12B-4A28-9544-82A2-C60FFA8AD75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0076" t="15349" r="8712"/>
          <a:stretch/>
        </p:blipFill>
        <p:spPr>
          <a:xfrm>
            <a:off x="0" y="2730"/>
            <a:ext cx="6243782" cy="6858001"/>
          </a:xfrm>
          <a:prstGeom prst="rect">
            <a:avLst/>
          </a:prstGeom>
        </p:spPr>
      </p:pic>
      <p:sp>
        <p:nvSpPr>
          <p:cNvPr id="11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3766300" y="-2"/>
            <a:ext cx="3375699" cy="6867426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434269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775613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98566"/>
              <a:gd name="connsiteY0" fmla="*/ 0 h 6880143"/>
              <a:gd name="connsiteX1" fmla="*/ 3856380 w 3898566"/>
              <a:gd name="connsiteY1" fmla="*/ 0 h 6880143"/>
              <a:gd name="connsiteX2" fmla="*/ 3898566 w 3898566"/>
              <a:gd name="connsiteY2" fmla="*/ 6880143 h 6880143"/>
              <a:gd name="connsiteX3" fmla="*/ 0 w 3898566"/>
              <a:gd name="connsiteY3" fmla="*/ 6867942 h 6880143"/>
              <a:gd name="connsiteX4" fmla="*/ 2069269 w 3898566"/>
              <a:gd name="connsiteY4" fmla="*/ 0 h 688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566" h="6880143">
                <a:moveTo>
                  <a:pt x="2069269" y="0"/>
                </a:moveTo>
                <a:lnTo>
                  <a:pt x="3856380" y="0"/>
                </a:lnTo>
                <a:lnTo>
                  <a:pt x="3898566" y="6880143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2535809" y="0"/>
            <a:ext cx="3034371" cy="6858000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369" h="6870700">
                <a:moveTo>
                  <a:pt x="2069269" y="0"/>
                </a:moveTo>
                <a:lnTo>
                  <a:pt x="3504369" y="0"/>
                </a:lnTo>
                <a:lnTo>
                  <a:pt x="1434269" y="6870700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03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5551055" y="1223859"/>
            <a:ext cx="603405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Consultant assistance with the nevi formula program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4074361"/>
            <a:ext cx="63082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SCDOT has entered into a partnership with HDR as the NEVI Program Assistant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직사각형 16">
            <a:extLst>
              <a:ext uri="{FF2B5EF4-FFF2-40B4-BE49-F238E27FC236}">
                <a16:creationId xmlns:a16="http://schemas.microsoft.com/office/drawing/2014/main" id="{1EFFF8B4-4074-FE46-9CB3-D194EA2BEB33}"/>
              </a:ext>
            </a:extLst>
          </p:cNvPr>
          <p:cNvSpPr/>
          <p:nvPr/>
        </p:nvSpPr>
        <p:spPr>
          <a:xfrm>
            <a:off x="12116083" y="-12700"/>
            <a:ext cx="85442" cy="6870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819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자동차, 검은색, 주차, 앉아있는이(가) 표시된 사진&#10;&#10;자동 생성된 설명">
            <a:extLst>
              <a:ext uri="{FF2B5EF4-FFF2-40B4-BE49-F238E27FC236}">
                <a16:creationId xmlns:a16="http://schemas.microsoft.com/office/drawing/2014/main" id="{5E2CD6EB-23A1-8341-86F6-B10313673F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180" r="17944"/>
          <a:stretch/>
        </p:blipFill>
        <p:spPr>
          <a:xfrm>
            <a:off x="0" y="0"/>
            <a:ext cx="6278930" cy="6858000"/>
          </a:xfr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1EFFF8B4-4074-FE46-9CB3-D194EA2BEB33}"/>
              </a:ext>
            </a:extLst>
          </p:cNvPr>
          <p:cNvSpPr/>
          <p:nvPr/>
        </p:nvSpPr>
        <p:spPr>
          <a:xfrm>
            <a:off x="12116083" y="-12700"/>
            <a:ext cx="85442" cy="68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3766300" y="-2"/>
            <a:ext cx="3375699" cy="6867426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434269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775613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98566"/>
              <a:gd name="connsiteY0" fmla="*/ 0 h 6880143"/>
              <a:gd name="connsiteX1" fmla="*/ 3856380 w 3898566"/>
              <a:gd name="connsiteY1" fmla="*/ 0 h 6880143"/>
              <a:gd name="connsiteX2" fmla="*/ 3898566 w 3898566"/>
              <a:gd name="connsiteY2" fmla="*/ 6880143 h 6880143"/>
              <a:gd name="connsiteX3" fmla="*/ 0 w 3898566"/>
              <a:gd name="connsiteY3" fmla="*/ 6867942 h 6880143"/>
              <a:gd name="connsiteX4" fmla="*/ 2069269 w 3898566"/>
              <a:gd name="connsiteY4" fmla="*/ 0 h 688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566" h="6880143">
                <a:moveTo>
                  <a:pt x="2069269" y="0"/>
                </a:moveTo>
                <a:lnTo>
                  <a:pt x="3856380" y="0"/>
                </a:lnTo>
                <a:lnTo>
                  <a:pt x="3898566" y="6880143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2535809" y="0"/>
            <a:ext cx="3034371" cy="6858000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369" h="6870700">
                <a:moveTo>
                  <a:pt x="2069269" y="0"/>
                </a:moveTo>
                <a:lnTo>
                  <a:pt x="3504369" y="0"/>
                </a:lnTo>
                <a:lnTo>
                  <a:pt x="1434269" y="6870700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04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5570180" y="1223859"/>
            <a:ext cx="601492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Recap of plan vision &amp; goals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708073" y="2977256"/>
            <a:ext cx="5877033" cy="323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 Carolina’s plan will prioritize placement of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passenger car electric vehicle (EV) charging equipment 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along the interstate highway system to complement completion of the national network. Initial emphasis 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 be placed on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rural sections of interstate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the lack of urban facilities make it less feasible for 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investments from the private sector. Public outreach and stakeholder engagement will occur to identify </a:t>
            </a:r>
          </a:p>
          <a:p>
            <a:pPr algn="r" latinLnBrk="0"/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fair, equitable, and contextually appropriate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locations for the equipment</a:t>
            </a:r>
          </a:p>
        </p:txBody>
      </p:sp>
    </p:spTree>
    <p:extLst>
      <p:ext uri="{BB962C8B-B14F-4D97-AF65-F5344CB8AC3E}">
        <p14:creationId xmlns:p14="http://schemas.microsoft.com/office/powerpoint/2010/main" val="34498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05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4897502" y="1223859"/>
            <a:ext cx="66876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Moving forward into 2024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 rot="16200000">
            <a:off x="170764" y="3528057"/>
            <a:ext cx="15692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atinLnBrk="0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EO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 30"/>
          <p:cNvSpPr/>
          <p:nvPr/>
        </p:nvSpPr>
        <p:spPr>
          <a:xfrm>
            <a:off x="3020416" y="2368021"/>
            <a:ext cx="1959432" cy="3828346"/>
          </a:xfrm>
          <a:custGeom>
            <a:avLst/>
            <a:gdLst>
              <a:gd name="connsiteX0" fmla="*/ 0 w 1971766"/>
              <a:gd name="connsiteY0" fmla="*/ 0 h 3828346"/>
              <a:gd name="connsiteX1" fmla="*/ 1646509 w 1971766"/>
              <a:gd name="connsiteY1" fmla="*/ 0 h 3828346"/>
              <a:gd name="connsiteX2" fmla="*/ 1646509 w 1971766"/>
              <a:gd name="connsiteY2" fmla="*/ 401759 h 3828346"/>
              <a:gd name="connsiteX3" fmla="*/ 1971766 w 1971766"/>
              <a:gd name="connsiteY3" fmla="*/ 658933 h 3828346"/>
              <a:gd name="connsiteX4" fmla="*/ 1646509 w 1971766"/>
              <a:gd name="connsiteY4" fmla="*/ 916107 h 3828346"/>
              <a:gd name="connsiteX5" fmla="*/ 1646509 w 1971766"/>
              <a:gd name="connsiteY5" fmla="*/ 3828346 h 3828346"/>
              <a:gd name="connsiteX6" fmla="*/ 0 w 1971766"/>
              <a:gd name="connsiteY6" fmla="*/ 3828346 h 382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766" h="3828346">
                <a:moveTo>
                  <a:pt x="0" y="0"/>
                </a:moveTo>
                <a:lnTo>
                  <a:pt x="1646509" y="0"/>
                </a:lnTo>
                <a:lnTo>
                  <a:pt x="1646509" y="401759"/>
                </a:lnTo>
                <a:lnTo>
                  <a:pt x="1971766" y="658933"/>
                </a:lnTo>
                <a:lnTo>
                  <a:pt x="1646509" y="916107"/>
                </a:lnTo>
                <a:lnTo>
                  <a:pt x="1646509" y="3828346"/>
                </a:lnTo>
                <a:lnTo>
                  <a:pt x="0" y="3828346"/>
                </a:lnTo>
                <a:close/>
              </a:path>
            </a:pathLst>
          </a:custGeom>
          <a:solidFill>
            <a:srgbClr val="D971C6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00" dirty="0">
              <a:latin typeface="Calibri" panose="020F0502020204030204" pitchFamily="34" charset="0"/>
              <a:ea typeface="맑은 고딕" pitchFamily="50" charset="-12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99434" y="2368021"/>
            <a:ext cx="1959432" cy="3828346"/>
            <a:chOff x="1172805" y="2368021"/>
            <a:chExt cx="1971766" cy="3828346"/>
          </a:xfrm>
        </p:grpSpPr>
        <p:sp>
          <p:nvSpPr>
            <p:cNvPr id="6" name="자유형 30"/>
            <p:cNvSpPr/>
            <p:nvPr/>
          </p:nvSpPr>
          <p:spPr>
            <a:xfrm>
              <a:off x="1172805" y="2368021"/>
              <a:ext cx="1971766" cy="3828346"/>
            </a:xfrm>
            <a:custGeom>
              <a:avLst/>
              <a:gdLst>
                <a:gd name="connsiteX0" fmla="*/ 0 w 1971766"/>
                <a:gd name="connsiteY0" fmla="*/ 0 h 3828346"/>
                <a:gd name="connsiteX1" fmla="*/ 1646509 w 1971766"/>
                <a:gd name="connsiteY1" fmla="*/ 0 h 3828346"/>
                <a:gd name="connsiteX2" fmla="*/ 1646509 w 1971766"/>
                <a:gd name="connsiteY2" fmla="*/ 401759 h 3828346"/>
                <a:gd name="connsiteX3" fmla="*/ 1971766 w 1971766"/>
                <a:gd name="connsiteY3" fmla="*/ 658933 h 3828346"/>
                <a:gd name="connsiteX4" fmla="*/ 1646509 w 1971766"/>
                <a:gd name="connsiteY4" fmla="*/ 916107 h 3828346"/>
                <a:gd name="connsiteX5" fmla="*/ 1646509 w 1971766"/>
                <a:gd name="connsiteY5" fmla="*/ 3828346 h 3828346"/>
                <a:gd name="connsiteX6" fmla="*/ 0 w 1971766"/>
                <a:gd name="connsiteY6" fmla="*/ 3828346 h 382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766" h="3828346">
                  <a:moveTo>
                    <a:pt x="0" y="0"/>
                  </a:moveTo>
                  <a:lnTo>
                    <a:pt x="1646509" y="0"/>
                  </a:lnTo>
                  <a:lnTo>
                    <a:pt x="1646509" y="401759"/>
                  </a:lnTo>
                  <a:lnTo>
                    <a:pt x="1971766" y="658933"/>
                  </a:lnTo>
                  <a:lnTo>
                    <a:pt x="1646509" y="916107"/>
                  </a:lnTo>
                  <a:lnTo>
                    <a:pt x="1646509" y="3828346"/>
                  </a:lnTo>
                  <a:lnTo>
                    <a:pt x="0" y="3828346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 dirty="0"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191571" y="2862124"/>
              <a:ext cx="15271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kumimoji="1" sz="14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en-US" altLang="ko-KR" sz="1600" dirty="0" smtClean="0"/>
                <a:t>Identify supportive policies</a:t>
              </a:r>
              <a:endParaRPr lang="en-US" altLang="ko-KR" sz="1600" dirty="0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39065" y="2862124"/>
            <a:ext cx="15175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kumimoji="1" sz="14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altLang="ko-KR" sz="1600" dirty="0" smtClean="0"/>
              <a:t>Identify funding opportunities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1834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 descr="표지판, 실외, 도로, 거리이(가) 표시된 사진&#10;&#10;자동 생성된 설명">
            <a:extLst>
              <a:ext uri="{FF2B5EF4-FFF2-40B4-BE49-F238E27FC236}">
                <a16:creationId xmlns:a16="http://schemas.microsoft.com/office/drawing/2014/main" id="{1602C838-E8F5-324B-94AA-ECD040377A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8781" r="12415"/>
          <a:stretch/>
        </p:blipFill>
        <p:spPr>
          <a:xfrm>
            <a:off x="0" y="0"/>
            <a:ext cx="7505700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1C2808-B8F1-AA4E-AE55-E9392F208DD8}"/>
              </a:ext>
            </a:extLst>
          </p:cNvPr>
          <p:cNvSpPr txBox="1"/>
          <p:nvPr/>
        </p:nvSpPr>
        <p:spPr>
          <a:xfrm>
            <a:off x="7150236" y="571413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Contacts &amp;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C8430-2E4C-3442-994D-A0FED64EC9BE}"/>
              </a:ext>
            </a:extLst>
          </p:cNvPr>
          <p:cNvSpPr txBox="1"/>
          <p:nvPr/>
        </p:nvSpPr>
        <p:spPr>
          <a:xfrm>
            <a:off x="7150236" y="132805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en-US" sz="5400" dirty="0" smtClean="0">
                <a:solidFill>
                  <a:schemeClr val="accent4"/>
                </a:solidFill>
                <a:latin typeface="+mj-lt"/>
              </a:rPr>
              <a:t>Reference links</a:t>
            </a:r>
            <a:endParaRPr kumimoji="1" lang="ko-Kore-KR" altLang="en-US" sz="5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B19B2-C443-6F49-B210-D200EB420B13}"/>
              </a:ext>
            </a:extLst>
          </p:cNvPr>
          <p:cNvSpPr txBox="1"/>
          <p:nvPr/>
        </p:nvSpPr>
        <p:spPr>
          <a:xfrm>
            <a:off x="6483927" y="2238616"/>
            <a:ext cx="36945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1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Justin Powell, Chief Operating Officer and EVWG Chairman</a:t>
            </a:r>
            <a:endParaRPr kumimoji="1" lang="ko-Kore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C8430-2E4C-3442-994D-A0FED64EC9BE}"/>
              </a:ext>
            </a:extLst>
          </p:cNvPr>
          <p:cNvSpPr txBox="1"/>
          <p:nvPr/>
        </p:nvSpPr>
        <p:spPr>
          <a:xfrm>
            <a:off x="7240950" y="2700242"/>
            <a:ext cx="46844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powelljp@scdot.org</a:t>
            </a:r>
            <a:endParaRPr kumimoji="1" lang="ko-Kore-KR" altLang="en-US" sz="140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B19B2-C443-6F49-B210-D200EB420B13}"/>
              </a:ext>
            </a:extLst>
          </p:cNvPr>
          <p:cNvSpPr txBox="1"/>
          <p:nvPr/>
        </p:nvSpPr>
        <p:spPr>
          <a:xfrm>
            <a:off x="6483927" y="3038872"/>
            <a:ext cx="48213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1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 Bedenbaugh, Director of Engineering Support and NEVI Lead</a:t>
            </a:r>
            <a:endParaRPr kumimoji="1" lang="ko-Kore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C8430-2E4C-3442-994D-A0FED64EC9BE}"/>
              </a:ext>
            </a:extLst>
          </p:cNvPr>
          <p:cNvSpPr txBox="1"/>
          <p:nvPr/>
        </p:nvSpPr>
        <p:spPr>
          <a:xfrm>
            <a:off x="7240950" y="3482904"/>
            <a:ext cx="46844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bedenbaugr@scdot.org</a:t>
            </a:r>
            <a:endParaRPr kumimoji="1" lang="ko-Kore-KR" altLang="en-US" sz="140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C8430-2E4C-3442-994D-A0FED64EC9BE}"/>
              </a:ext>
            </a:extLst>
          </p:cNvPr>
          <p:cNvSpPr txBox="1"/>
          <p:nvPr/>
        </p:nvSpPr>
        <p:spPr>
          <a:xfrm>
            <a:off x="6705600" y="4218028"/>
            <a:ext cx="52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en-US" sz="14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SCDOT NEVI Formula Program</a:t>
            </a:r>
            <a:endParaRPr kumimoji="1" lang="ko-Kore-KR" altLang="en-US" sz="14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CC8430-2E4C-3442-994D-A0FED64EC9BE}"/>
              </a:ext>
            </a:extLst>
          </p:cNvPr>
          <p:cNvSpPr txBox="1"/>
          <p:nvPr/>
        </p:nvSpPr>
        <p:spPr>
          <a:xfrm>
            <a:off x="6705601" y="4855226"/>
            <a:ext cx="52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en-US" sz="14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Executive Order 2022-31</a:t>
            </a:r>
            <a:endParaRPr kumimoji="1" lang="ko-Kore-KR" altLang="en-US" sz="14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" t="3578" r="4485" b="5148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2547" y="0"/>
            <a:ext cx="12192000" cy="6858000"/>
          </a:xfrm>
          <a:prstGeom prst="rect">
            <a:avLst/>
          </a:prstGeom>
          <a:solidFill>
            <a:srgbClr val="97D848">
              <a:alpha val="7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3EB26-97A6-AE4B-9543-3ECDDE2E3156}"/>
              </a:ext>
            </a:extLst>
          </p:cNvPr>
          <p:cNvSpPr txBox="1"/>
          <p:nvPr/>
        </p:nvSpPr>
        <p:spPr>
          <a:xfrm>
            <a:off x="7219322" y="2936081"/>
            <a:ext cx="4775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8000" dirty="0">
                <a:solidFill>
                  <a:schemeClr val="bg1"/>
                </a:solidFill>
                <a:latin typeface="+mj-lt"/>
              </a:rPr>
              <a:t>Thank you</a:t>
            </a:r>
            <a:endParaRPr kumimoji="1" lang="ko-Kore-KR" alt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각 삼각형[R] 7">
            <a:extLst>
              <a:ext uri="{FF2B5EF4-FFF2-40B4-BE49-F238E27FC236}">
                <a16:creationId xmlns:a16="http://schemas.microsoft.com/office/drawing/2014/main" id="{AE8D3902-C046-894F-9C63-B06D4F262DC9}"/>
              </a:ext>
            </a:extLst>
          </p:cNvPr>
          <p:cNvSpPr/>
          <p:nvPr/>
        </p:nvSpPr>
        <p:spPr>
          <a:xfrm>
            <a:off x="2547" y="4892511"/>
            <a:ext cx="12192000" cy="196548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0" name="직각 삼각형[R] 7">
            <a:extLst>
              <a:ext uri="{FF2B5EF4-FFF2-40B4-BE49-F238E27FC236}">
                <a16:creationId xmlns:a16="http://schemas.microsoft.com/office/drawing/2014/main" id="{AE8D3902-C046-894F-9C63-B06D4F262DC9}"/>
              </a:ext>
            </a:extLst>
          </p:cNvPr>
          <p:cNvSpPr/>
          <p:nvPr/>
        </p:nvSpPr>
        <p:spPr>
          <a:xfrm>
            <a:off x="0" y="5231876"/>
            <a:ext cx="12192000" cy="1626124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4" name="육각형[H] 13">
            <a:extLst>
              <a:ext uri="{FF2B5EF4-FFF2-40B4-BE49-F238E27FC236}">
                <a16:creationId xmlns:a16="http://schemas.microsoft.com/office/drawing/2014/main" id="{0F01F3A7-3293-E54E-B149-FA34F5CE343E}"/>
              </a:ext>
            </a:extLst>
          </p:cNvPr>
          <p:cNvSpPr/>
          <p:nvPr/>
        </p:nvSpPr>
        <p:spPr>
          <a:xfrm rot="5400000">
            <a:off x="2217719" y="855224"/>
            <a:ext cx="2330203" cy="2065584"/>
          </a:xfrm>
          <a:prstGeom prst="hexagon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육각형[H] 13">
            <a:extLst>
              <a:ext uri="{FF2B5EF4-FFF2-40B4-BE49-F238E27FC236}">
                <a16:creationId xmlns:a16="http://schemas.microsoft.com/office/drawing/2014/main" id="{0F01F3A7-3293-E54E-B149-FA34F5CE343E}"/>
              </a:ext>
            </a:extLst>
          </p:cNvPr>
          <p:cNvSpPr/>
          <p:nvPr/>
        </p:nvSpPr>
        <p:spPr>
          <a:xfrm rot="5400000">
            <a:off x="853752" y="3026155"/>
            <a:ext cx="1586349" cy="1406202"/>
          </a:xfrm>
          <a:prstGeom prst="hexagon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682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개체 틀 13" descr="자동차, 실외, 트럭, 잔디이(가) 표시된 사진&#10;&#10;자동 생성된 설명">
            <a:extLst>
              <a:ext uri="{FF2B5EF4-FFF2-40B4-BE49-F238E27FC236}">
                <a16:creationId xmlns:a16="http://schemas.microsoft.com/office/drawing/2014/main" id="{B85B0173-8555-C04B-AAB0-EFD575D550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-22201" r="19038"/>
          <a:stretch/>
        </p:blipFill>
        <p:spPr>
          <a:xfrm>
            <a:off x="-1924048" y="0"/>
            <a:ext cx="8940799" cy="6857998"/>
          </a:xfrm>
          <a:prstGeom prst="flowChartInputOutput">
            <a:avLst/>
          </a:prstGeom>
        </p:spPr>
      </p:pic>
      <p:sp>
        <p:nvSpPr>
          <p:cNvPr id="29" name="자유형 28">
            <a:extLst>
              <a:ext uri="{FF2B5EF4-FFF2-40B4-BE49-F238E27FC236}">
                <a16:creationId xmlns:a16="http://schemas.microsoft.com/office/drawing/2014/main" id="{0EF39F63-A25C-1248-BF44-39D1CE570378}"/>
              </a:ext>
            </a:extLst>
          </p:cNvPr>
          <p:cNvSpPr/>
          <p:nvPr/>
        </p:nvSpPr>
        <p:spPr>
          <a:xfrm>
            <a:off x="4470400" y="16175"/>
            <a:ext cx="256709" cy="6825663"/>
          </a:xfrm>
          <a:custGeom>
            <a:avLst/>
            <a:gdLst>
              <a:gd name="connsiteX0" fmla="*/ 1 w 256709"/>
              <a:gd name="connsiteY0" fmla="*/ 0 h 6825663"/>
              <a:gd name="connsiteX1" fmla="*/ 1 w 256709"/>
              <a:gd name="connsiteY1" fmla="*/ 233977 h 6825663"/>
              <a:gd name="connsiteX2" fmla="*/ 256709 w 256709"/>
              <a:gd name="connsiteY2" fmla="*/ 173130 h 6825663"/>
              <a:gd name="connsiteX3" fmla="*/ 256709 w 256709"/>
              <a:gd name="connsiteY3" fmla="*/ 173131 h 6825663"/>
              <a:gd name="connsiteX4" fmla="*/ 1 w 256709"/>
              <a:gd name="connsiteY4" fmla="*/ 233978 h 6825663"/>
              <a:gd name="connsiteX5" fmla="*/ 1 w 256709"/>
              <a:gd name="connsiteY5" fmla="*/ 6591677 h 6825663"/>
              <a:gd name="connsiteX6" fmla="*/ 1 w 256709"/>
              <a:gd name="connsiteY6" fmla="*/ 6825663 h 6825663"/>
              <a:gd name="connsiteX7" fmla="*/ 0 w 256709"/>
              <a:gd name="connsiteY7" fmla="*/ 6825663 h 6825663"/>
              <a:gd name="connsiteX8" fmla="*/ 0 w 256709"/>
              <a:gd name="connsiteY8" fmla="*/ 0 h 6825663"/>
              <a:gd name="connsiteX9" fmla="*/ 1 w 256709"/>
              <a:gd name="connsiteY9" fmla="*/ 0 h 682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709" h="6825663">
                <a:moveTo>
                  <a:pt x="1" y="0"/>
                </a:moveTo>
                <a:lnTo>
                  <a:pt x="1" y="233977"/>
                </a:lnTo>
                <a:lnTo>
                  <a:pt x="256709" y="173130"/>
                </a:lnTo>
                <a:lnTo>
                  <a:pt x="256709" y="173131"/>
                </a:lnTo>
                <a:lnTo>
                  <a:pt x="1" y="233978"/>
                </a:lnTo>
                <a:lnTo>
                  <a:pt x="1" y="6591677"/>
                </a:lnTo>
                <a:lnTo>
                  <a:pt x="1" y="6825663"/>
                </a:lnTo>
                <a:lnTo>
                  <a:pt x="0" y="682566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388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01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3766300" y="-2"/>
            <a:ext cx="3339171" cy="6858000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434269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775613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380" h="6870700">
                <a:moveTo>
                  <a:pt x="2069269" y="0"/>
                </a:moveTo>
                <a:lnTo>
                  <a:pt x="3856380" y="0"/>
                </a:lnTo>
                <a:lnTo>
                  <a:pt x="1775613" y="6870700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5600700" y="1223859"/>
            <a:ext cx="59844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Year in review - Overview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7162800" y="2550361"/>
            <a:ext cx="44223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Interagency EV Working Group</a:t>
            </a:r>
          </a:p>
          <a:p>
            <a:pPr algn="r" latinLnBrk="0"/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convened as part of </a:t>
            </a:r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Executive Order</a:t>
            </a:r>
          </a:p>
          <a:p>
            <a:pPr algn="r" latinLnBrk="0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2022-31</a:t>
            </a:r>
            <a:endParaRPr kumimoji="1" lang="ko-Kore-KR" altLang="en-US" b="1" dirty="0">
              <a:solidFill>
                <a:srgbClr val="4AB5E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7162800" y="3626091"/>
            <a:ext cx="44223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Establishment of the </a:t>
            </a:r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SCDOT NEVI Plan</a:t>
            </a:r>
            <a:endParaRPr kumimoji="1" lang="ko-Kore-KR" altLang="en-US" b="1" dirty="0">
              <a:solidFill>
                <a:srgbClr val="4AB5E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7016751" y="4147823"/>
            <a:ext cx="45648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Interaction with </a:t>
            </a:r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 different</a:t>
            </a:r>
          </a:p>
          <a:p>
            <a:pPr algn="r" latinLnBrk="0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Speakers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over </a:t>
            </a:r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 monthly meetings</a:t>
            </a:r>
            <a:endParaRPr kumimoji="1" lang="ko-Kore-KR" altLang="en-US" b="1" dirty="0">
              <a:solidFill>
                <a:srgbClr val="4AB5E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7159256" y="4946554"/>
            <a:ext cx="44223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latinLnBrk="0"/>
            <a:r>
              <a:rPr kumimoji="1" lang="en-US" altLang="en-US" b="1" dirty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Consultant Assistance </a:t>
            </a:r>
            <a:r>
              <a:rPr kumimoji="1" lang="en-US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</a:t>
            </a:r>
          </a:p>
          <a:p>
            <a:pPr algn="r" latinLnBrk="0"/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Carolina’s </a:t>
            </a:r>
            <a:r>
              <a:rPr kumimoji="1" lang="en-US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of 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NEVI </a:t>
            </a:r>
            <a:r>
              <a:rPr kumimoji="1" lang="en-US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Formula Program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2535809" y="0"/>
            <a:ext cx="3034371" cy="6858000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369" h="6870700">
                <a:moveTo>
                  <a:pt x="2069269" y="0"/>
                </a:moveTo>
                <a:lnTo>
                  <a:pt x="3504369" y="0"/>
                </a:lnTo>
                <a:lnTo>
                  <a:pt x="1434269" y="6870700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EFFF8B4-4074-FE46-9CB3-D194EA2BEB33}"/>
              </a:ext>
            </a:extLst>
          </p:cNvPr>
          <p:cNvSpPr/>
          <p:nvPr/>
        </p:nvSpPr>
        <p:spPr>
          <a:xfrm>
            <a:off x="12116083" y="-12700"/>
            <a:ext cx="85442" cy="687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469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3" descr="녹색, 오토바이, 자동차, 개체이(가) 표시된 사진&#10;&#10;자동 생성된 설명">
            <a:extLst>
              <a:ext uri="{FF2B5EF4-FFF2-40B4-BE49-F238E27FC236}">
                <a16:creationId xmlns:a16="http://schemas.microsoft.com/office/drawing/2014/main" id="{7CC621D8-AE90-6741-9E52-A75787176F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7803" t="4317" r="2892"/>
          <a:stretch/>
        </p:blipFill>
        <p:spPr>
          <a:xfrm>
            <a:off x="0" y="0"/>
            <a:ext cx="6396326" cy="6857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02.1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State Agency Coordination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3766300" y="-2"/>
            <a:ext cx="3375699" cy="6867426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434269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56380"/>
              <a:gd name="connsiteY0" fmla="*/ 0 h 6870700"/>
              <a:gd name="connsiteX1" fmla="*/ 3856380 w 3856380"/>
              <a:gd name="connsiteY1" fmla="*/ 0 h 6870700"/>
              <a:gd name="connsiteX2" fmla="*/ 1775613 w 3856380"/>
              <a:gd name="connsiteY2" fmla="*/ 6870700 h 6870700"/>
              <a:gd name="connsiteX3" fmla="*/ 0 w 3856380"/>
              <a:gd name="connsiteY3" fmla="*/ 6867942 h 6870700"/>
              <a:gd name="connsiteX4" fmla="*/ 2069269 w 3856380"/>
              <a:gd name="connsiteY4" fmla="*/ 0 h 6870700"/>
              <a:gd name="connsiteX0" fmla="*/ 2069269 w 3898566"/>
              <a:gd name="connsiteY0" fmla="*/ 0 h 6880143"/>
              <a:gd name="connsiteX1" fmla="*/ 3856380 w 3898566"/>
              <a:gd name="connsiteY1" fmla="*/ 0 h 6880143"/>
              <a:gd name="connsiteX2" fmla="*/ 3898566 w 3898566"/>
              <a:gd name="connsiteY2" fmla="*/ 6880143 h 6880143"/>
              <a:gd name="connsiteX3" fmla="*/ 0 w 3898566"/>
              <a:gd name="connsiteY3" fmla="*/ 6867942 h 6880143"/>
              <a:gd name="connsiteX4" fmla="*/ 2069269 w 3898566"/>
              <a:gd name="connsiteY4" fmla="*/ 0 h 688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566" h="6880143">
                <a:moveTo>
                  <a:pt x="2069269" y="0"/>
                </a:moveTo>
                <a:lnTo>
                  <a:pt x="3856380" y="0"/>
                </a:lnTo>
                <a:lnTo>
                  <a:pt x="3898566" y="6880143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자유형 8">
            <a:extLst>
              <a:ext uri="{FF2B5EF4-FFF2-40B4-BE49-F238E27FC236}">
                <a16:creationId xmlns:a16="http://schemas.microsoft.com/office/drawing/2014/main" id="{8030BB1E-DC65-A44A-BE0F-7EA8AE99C135}"/>
              </a:ext>
            </a:extLst>
          </p:cNvPr>
          <p:cNvSpPr/>
          <p:nvPr/>
        </p:nvSpPr>
        <p:spPr>
          <a:xfrm>
            <a:off x="2535809" y="0"/>
            <a:ext cx="3034371" cy="6858000"/>
          </a:xfrm>
          <a:custGeom>
            <a:avLst/>
            <a:gdLst>
              <a:gd name="connsiteX0" fmla="*/ 2069269 w 3504369"/>
              <a:gd name="connsiteY0" fmla="*/ 0 h 6870700"/>
              <a:gd name="connsiteX1" fmla="*/ 3504369 w 3504369"/>
              <a:gd name="connsiteY1" fmla="*/ 0 h 6870700"/>
              <a:gd name="connsiteX2" fmla="*/ 1434269 w 3504369"/>
              <a:gd name="connsiteY2" fmla="*/ 6870700 h 6870700"/>
              <a:gd name="connsiteX3" fmla="*/ 0 w 3504369"/>
              <a:gd name="connsiteY3" fmla="*/ 6867942 h 6870700"/>
              <a:gd name="connsiteX4" fmla="*/ 2069269 w 3504369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369" h="6870700">
                <a:moveTo>
                  <a:pt x="2069269" y="0"/>
                </a:moveTo>
                <a:lnTo>
                  <a:pt x="3504369" y="0"/>
                </a:lnTo>
                <a:lnTo>
                  <a:pt x="1434269" y="6870700"/>
                </a:lnTo>
                <a:lnTo>
                  <a:pt x="0" y="6867942"/>
                </a:lnTo>
                <a:lnTo>
                  <a:pt x="2069269" y="0"/>
                </a:lnTo>
                <a:close/>
              </a:path>
            </a:pathLst>
          </a:custGeom>
          <a:solidFill>
            <a:srgbClr val="2128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49" y="4741637"/>
            <a:ext cx="6308258" cy="15947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Throughout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year, the working group has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expanded our knowledge base via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collaborative efforts among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multiple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state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agencies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1" lang="ko-Kore-KR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직사각형 16">
            <a:extLst>
              <a:ext uri="{FF2B5EF4-FFF2-40B4-BE49-F238E27FC236}">
                <a16:creationId xmlns:a16="http://schemas.microsoft.com/office/drawing/2014/main" id="{1EFFF8B4-4074-FE46-9CB3-D194EA2BEB33}"/>
              </a:ext>
            </a:extLst>
          </p:cNvPr>
          <p:cNvSpPr/>
          <p:nvPr/>
        </p:nvSpPr>
        <p:spPr>
          <a:xfrm>
            <a:off x="12116083" y="-12700"/>
            <a:ext cx="85442" cy="6870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893593"/>
            <a:ext cx="6308258" cy="17522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Interagency EV Working Group was established to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ensure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cohesion </a:t>
            </a:r>
            <a:r>
              <a:rPr kumimoji="1" lang="en-US" alt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with state agencies, industry partners, utility companies, and community stakeholders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streamline the deployment of electric vehicle infrastructure,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analyze regulatory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frameworks, and support workforce development in South Carolina.</a:t>
            </a:r>
            <a:endParaRPr kumimoji="1" lang="ko-Kore-KR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1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02.2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Public Engagement - Stakeholders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398202" y="2977257"/>
            <a:ext cx="7186905" cy="3349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just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commitment to public engagement aligns with the NEVI Plan's emphasis on involving stakeholders in shaping our state's EV future.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Interagency Working Group has actively engaged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stakeholders through initiatives like the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Electric Vehicle Stakeholder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Initiative,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Palmetto Clean Fuels Coalition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We have also harnessed online engagement tools successfully, such as our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NEVI Program website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live-streamed Working Group meetings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Our aim is to ensure that decisions about the NEVI Formula Program consider public needs and preferences, fostering a collaborative approach for a sustainable EV ecosystem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1" lang="ko-Kore-KR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02.3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Contracting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398202" y="2977257"/>
            <a:ext cx="7186905" cy="3442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Effective contracting and partnerships with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private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entities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 be crucial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bolstering EV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infrastructure and deployment initiatives.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continued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commitment to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'Buy America'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principles underscores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dedication to supporting domestic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industries and ensuring the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fair and </a:t>
            </a: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equitable distribution of EV chargers and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resources via an open competition process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4473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E4B8B-E73D-4042-A646-910C05E5A4EC}"/>
              </a:ext>
            </a:extLst>
          </p:cNvPr>
          <p:cNvSpPr txBox="1"/>
          <p:nvPr/>
        </p:nvSpPr>
        <p:spPr>
          <a:xfrm>
            <a:off x="6809907" y="1223859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bg1"/>
                </a:solidFill>
                <a:latin typeface="+mj-lt"/>
              </a:rPr>
              <a:t>Key Takeaways</a:t>
            </a:r>
            <a:endParaRPr kumimoji="1" lang="en-US" altLang="ko-Kore-KR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2300982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02.4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Electric Utility Providers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4673600" y="2977256"/>
            <a:ext cx="6911508" cy="35159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 utility providers play a critical role in the electrification of transportation. Their commitment to enhancing grid infrastructure, offering EV-friendly rate structures, and promoting clean energy sources directly impacts the success of EV adoption and sustainable mobility in South Carolina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 latinLnBrk="0"/>
            <a:endParaRPr kumimoji="1"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Dominion Energy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Duke Energy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Lockhart Power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Santee Cooper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Electric Cooperatives of SC</a:t>
            </a: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 Carolina Association of Municipal Power Systems (SCAMP)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4476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6" name="그림 개체 틀 10" descr="자동차, 실외, 도로, 주차이(가) 표시된 사진&#10;&#10;자동 생성된 설명">
            <a:extLst>
              <a:ext uri="{FF2B5EF4-FFF2-40B4-BE49-F238E27FC236}">
                <a16:creationId xmlns:a16="http://schemas.microsoft.com/office/drawing/2014/main" id="{FCBD1AF3-6E2D-A34F-BF62-EF73742AE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584" r="23584"/>
          <a:stretch>
            <a:fillRect/>
          </a:stretch>
        </p:blipFill>
        <p:spPr>
          <a:xfrm>
            <a:off x="555724" y="2367763"/>
            <a:ext cx="3286755" cy="3707816"/>
          </a:xfrm>
        </p:spPr>
      </p:pic>
    </p:spTree>
    <p:extLst>
      <p:ext uri="{BB962C8B-B14F-4D97-AF65-F5344CB8AC3E}">
        <p14:creationId xmlns:p14="http://schemas.microsoft.com/office/powerpoint/2010/main" val="20115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02.4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Electric Utility Providers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272145" y="1828800"/>
            <a:ext cx="9312962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Reliability in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Uptime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Consistent uptime is crucial for the success of Direct Current Fast Chargers (DCFC), ensuring availability and reliability for users.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Charging Speed Considerations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DCFC stations should support charging speeds greater than 250 KW to be competitive and future-proof, allowing for quick charging times and the ability to upgrade as technology advances.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Utility and Siting Engagement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Early engagement with electric utilities during the siting process for DCFC is essential, considering transformer capacity, proximity to grid, and capacity, aiming for a first contact to in-service timeline of less than 6 months.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Supply Chain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Management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It's important to anticipate long lead times for necessary components like 480 V 3 phase transformers and to maintain a utility stock of these transformers specifically for DCFC.</a:t>
            </a: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2B26A9-CF90-0540-89DC-9D5E6173CC29}"/>
              </a:ext>
            </a:extLst>
          </p:cNvPr>
          <p:cNvSpPr/>
          <p:nvPr/>
        </p:nvSpPr>
        <p:spPr>
          <a:xfrm>
            <a:off x="1" y="0"/>
            <a:ext cx="2041235" cy="6858000"/>
          </a:xfrm>
          <a:prstGeom prst="rect">
            <a:avLst/>
          </a:prstGeom>
          <a:solidFill>
            <a:srgbClr val="4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9E2C1-58F1-9948-B554-8D34DC1E3C68}"/>
              </a:ext>
            </a:extLst>
          </p:cNvPr>
          <p:cNvSpPr txBox="1"/>
          <p:nvPr/>
        </p:nvSpPr>
        <p:spPr>
          <a:xfrm>
            <a:off x="6809907" y="467221"/>
            <a:ext cx="4775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ore-KR" sz="5400" dirty="0" smtClean="0">
                <a:solidFill>
                  <a:schemeClr val="accent4"/>
                </a:solidFill>
                <a:latin typeface="+mj-lt"/>
              </a:rPr>
              <a:t>02</a:t>
            </a:r>
            <a:endParaRPr kumimoji="1" lang="ko-Kore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5276850" y="1303458"/>
            <a:ext cx="63082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b="1" dirty="0" smtClean="0">
                <a:solidFill>
                  <a:srgbClr val="4AB5E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02.4</a:t>
            </a:r>
            <a:r>
              <a:rPr kumimoji="1"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Electric Utility Providers</a:t>
            </a:r>
            <a:endParaRPr kumimoji="1" lang="ko-Kore-KR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3ACDF3-B577-6943-94CA-338EC15F4238}"/>
              </a:ext>
            </a:extLst>
          </p:cNvPr>
          <p:cNvSpPr txBox="1"/>
          <p:nvPr/>
        </p:nvSpPr>
        <p:spPr>
          <a:xfrm>
            <a:off x="2272145" y="1828800"/>
            <a:ext cx="9312962" cy="4708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r" latinLnBrk="0"/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Site Amenities and </a:t>
            </a:r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Agreements</a:t>
            </a: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availability of amenities (like restrooms, food, shopping,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lighting, and security)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the resolution of site host agreements, including easement acquisition, land value use, and compensation, are among the biggest challenges.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Eliminating Non-viable Interchanges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sites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along alternative fuel corridors that lack adequate amenities and to allow local </a:t>
            </a:r>
            <a:r>
              <a:rPr kumimoji="1"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electric utilities </a:t>
            </a:r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perform a feasibility screen for viable interchanges.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1" lang="en-US" altLang="en-US" dirty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Feasibility and Cost Efficiency</a:t>
            </a:r>
            <a:endParaRPr kumimoji="1" lang="en-US" altLang="en-US" dirty="0" smtClean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latinLnBrk="0"/>
            <a:r>
              <a:rPr kumimoji="1" lang="en-US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Encourage consideration of feasibility and cost efficiency rather than allowing power availability to be the sole factor in site selection.</a:t>
            </a:r>
            <a:endParaRPr kumimoji="1"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latinLnBrk="0"/>
            <a: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kumimoji="1" lang="en-US" altLang="en-US" dirty="0" smtClean="0">
                <a:solidFill>
                  <a:srgbClr val="4AB5E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kumimoji="1" lang="en-US" altLang="en-US" dirty="0">
              <a:solidFill>
                <a:srgbClr val="4AB5E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0">
      <a:dk1>
        <a:srgbClr val="000000"/>
      </a:dk1>
      <a:lt1>
        <a:srgbClr val="FFFFFF"/>
      </a:lt1>
      <a:dk2>
        <a:srgbClr val="212831"/>
      </a:dk2>
      <a:lt2>
        <a:srgbClr val="FCF7F7"/>
      </a:lt2>
      <a:accent1>
        <a:srgbClr val="FF956A"/>
      </a:accent1>
      <a:accent2>
        <a:srgbClr val="FB6B80"/>
      </a:accent2>
      <a:accent3>
        <a:srgbClr val="D971C6"/>
      </a:accent3>
      <a:accent4>
        <a:srgbClr val="4AB5EC"/>
      </a:accent4>
      <a:accent5>
        <a:srgbClr val="3887E8"/>
      </a:accent5>
      <a:accent6>
        <a:srgbClr val="7A6FD4"/>
      </a:accent6>
      <a:hlink>
        <a:srgbClr val="AC9078"/>
      </a:hlink>
      <a:folHlink>
        <a:srgbClr val="745C48"/>
      </a:folHlink>
    </a:clrScheme>
    <a:fontScheme name="사용자 지정 28">
      <a:majorFont>
        <a:latin typeface="Bebas Neue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kumimoji="1" sz="4400" dirty="0" smtClean="0">
            <a:solidFill>
              <a:schemeClr val="bg1"/>
            </a:solidFill>
            <a:latin typeface="Bebas Neue" panose="020B0606020202050201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44018</TotalTime>
  <Words>1903</Words>
  <Application>Microsoft Office PowerPoint</Application>
  <PresentationFormat>Widescreen</PresentationFormat>
  <Paragraphs>236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맑은 고딕</vt:lpstr>
      <vt:lpstr>Segoe UI Semibold</vt:lpstr>
      <vt:lpstr>Arial</vt:lpstr>
      <vt:lpstr>Bebas Neue</vt:lpstr>
      <vt:lpstr>Segoe UI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HA.PARK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Watts, Emily R.  (Web Development)</cp:lastModifiedBy>
  <cp:revision>77</cp:revision>
  <dcterms:created xsi:type="dcterms:W3CDTF">2019-08-23T01:15:46Z</dcterms:created>
  <dcterms:modified xsi:type="dcterms:W3CDTF">2023-12-04T18:34:48Z</dcterms:modified>
  <cp:category>www.slidemembers.com</cp:category>
</cp:coreProperties>
</file>